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Solutions to Runoff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Runoff– Agriculture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Agriculture</a:t>
            </a:r>
            <a:endParaRPr lang="en-US" dirty="0"/>
          </a:p>
          <a:p>
            <a:pPr lvl="1"/>
            <a:r>
              <a:rPr lang="en-US" dirty="0"/>
              <a:t>Animal manure, excess fertilizer applied to crops and fields, and soil erosion</a:t>
            </a:r>
          </a:p>
          <a:p>
            <a:pPr lvl="1"/>
            <a:r>
              <a:rPr lang="en-US" dirty="0"/>
              <a:t>Fertilizers and animal manure, which are both rich in nitrogen and phosphorus, are the primary sources of nutrient pollution from agricultural sources.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 - </a:t>
            </a:r>
            <a:r>
              <a:rPr lang="en-US" dirty="0" err="1"/>
              <a:t>Stormwater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Stormwater</a:t>
            </a:r>
            <a:endParaRPr lang="en-US" dirty="0"/>
          </a:p>
          <a:p>
            <a:pPr lvl="1"/>
            <a:r>
              <a:rPr lang="en-US" dirty="0"/>
              <a:t>Precipitation that falls in cities and towns. Runs across sidewalks, and roads and picks up pollutants before entering local waterways</a:t>
            </a:r>
          </a:p>
          <a:p>
            <a:pPr lvl="1"/>
            <a:r>
              <a:rPr lang="en-US" b="1" dirty="0"/>
              <a:t>Storm flow/storm water:</a:t>
            </a:r>
            <a:r>
              <a:rPr lang="en-US" dirty="0"/>
              <a:t> The fraction of discharge (flow) in a river which arrived as surface runoff directly caused by a precipitation event (rain). Storm water generally refers to runoff which is routed through some artificial channel or structure, often in urban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Runoff– Wastewater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Wastewater</a:t>
            </a:r>
            <a:endParaRPr lang="en-US" dirty="0"/>
          </a:p>
          <a:p>
            <a:pPr lvl="1"/>
            <a:r>
              <a:rPr lang="en-US" dirty="0"/>
              <a:t>Our sewer and septic systems are responsible for treating large quantities of waste, and these systems do not always remove enough nitrogen and phosphorus before discharging into waterways.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2" y="3752497"/>
            <a:ext cx="4237501" cy="23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Runoff– Fossil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Fossil Fuels</a:t>
            </a:r>
            <a:endParaRPr lang="en-US" dirty="0"/>
          </a:p>
          <a:p>
            <a:pPr lvl="1"/>
            <a:r>
              <a:rPr lang="en-US" dirty="0"/>
              <a:t>Electric power generation, industry, and transportation using fossil fuels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24" y="3398827"/>
            <a:ext cx="4301507" cy="22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Runoff– In and Around the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In and Around the Home</a:t>
            </a:r>
            <a:endParaRPr lang="en-US" dirty="0"/>
          </a:p>
          <a:p>
            <a:pPr lvl="1"/>
            <a:r>
              <a:rPr lang="en-US" dirty="0"/>
              <a:t>Fertilizers for yards, yard and pet waste, and certain soaps and detergents containing nitrogen and phosphorus </a:t>
            </a:r>
          </a:p>
          <a:p>
            <a:pPr lvl="1"/>
            <a:r>
              <a:rPr lang="en-US" dirty="0"/>
              <a:t>The amount of hard surfaces and type of landscaping can also increase the runoff of nitrogen and phosphorous during wet weather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18" y="3963866"/>
            <a:ext cx="3545311" cy="25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32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Investigation Creation</a:t>
            </a:r>
          </a:p>
          <a:p>
            <a:pPr marL="0" indent="0">
              <a:buNone/>
            </a:pPr>
            <a:r>
              <a:rPr lang="en-US" dirty="0"/>
              <a:t>1.) Based off of the information you have previously learned from lessons, investigate what you think would be a way to reduce runoff.</a:t>
            </a:r>
          </a:p>
          <a:p>
            <a:pPr marL="0" indent="0">
              <a:buNone/>
            </a:pPr>
            <a:r>
              <a:rPr lang="en-US" dirty="0"/>
              <a:t>2.) You can research current practices and then pick one and make changes to it or you can create your very own idea.</a:t>
            </a:r>
          </a:p>
          <a:p>
            <a:pPr marL="0" indent="0">
              <a:buNone/>
            </a:pPr>
            <a:r>
              <a:rPr lang="en-US" dirty="0"/>
              <a:t>3.) Draw a plan for your idea or write a brief description of your idea. Be prepared to share your idea. </a:t>
            </a:r>
          </a:p>
          <a:p>
            <a:pPr lvl="1"/>
            <a:r>
              <a:rPr lang="en-US" dirty="0"/>
              <a:t>Think about how humans, plants, animals and other organisms still need to use water.</a:t>
            </a:r>
          </a:p>
          <a:p>
            <a:pPr lvl="1"/>
            <a:r>
              <a:rPr lang="en-US" dirty="0"/>
              <a:t>How does surface water differ in different ecosystems?</a:t>
            </a:r>
          </a:p>
          <a:p>
            <a:pPr lvl="1"/>
            <a:r>
              <a:rPr lang="en-US" dirty="0"/>
              <a:t>One goal is to increase crop yield. How could minimizing surface runoff help increase crop yield?</a:t>
            </a:r>
          </a:p>
          <a:p>
            <a:pPr lvl="1"/>
            <a:r>
              <a:rPr lang="en-US" dirty="0"/>
              <a:t>What would the potential cost be of implementing your solution?</a:t>
            </a:r>
          </a:p>
          <a:p>
            <a:pPr lvl="1"/>
            <a:r>
              <a:rPr lang="en-US" dirty="0"/>
              <a:t>What criteria did you use to develop your plan?</a:t>
            </a:r>
          </a:p>
          <a:p>
            <a:pPr lvl="1"/>
            <a:r>
              <a:rPr lang="en-US" dirty="0"/>
              <a:t>What trade-offs will there be?</a:t>
            </a:r>
          </a:p>
          <a:p>
            <a:pPr lvl="1"/>
            <a:r>
              <a:rPr lang="en-US" dirty="0"/>
              <a:t>Consider: safety, reliability, and aesthetics for your solution.</a:t>
            </a:r>
          </a:p>
          <a:p>
            <a:pPr marL="0" indent="0">
              <a:buNone/>
            </a:pPr>
            <a:r>
              <a:rPr lang="en-US" dirty="0"/>
              <a:t>4.) Present your idea/concept to the rest of the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Reduce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Management Practice (BMP)</a:t>
            </a:r>
          </a:p>
          <a:p>
            <a:r>
              <a:rPr lang="en-US" dirty="0"/>
              <a:t>Watershed efforts</a:t>
            </a:r>
          </a:p>
          <a:p>
            <a:r>
              <a:rPr lang="en-US" dirty="0"/>
              <a:t>Nutrient Management</a:t>
            </a:r>
          </a:p>
          <a:p>
            <a:r>
              <a:rPr lang="en-US" dirty="0"/>
              <a:t>Cover Crops</a:t>
            </a:r>
          </a:p>
          <a:p>
            <a:r>
              <a:rPr lang="en-US" dirty="0"/>
              <a:t>Buffers</a:t>
            </a:r>
          </a:p>
          <a:p>
            <a:r>
              <a:rPr lang="en-US" dirty="0"/>
              <a:t>Conservation Tillage</a:t>
            </a:r>
          </a:p>
          <a:p>
            <a:r>
              <a:rPr lang="en-US" dirty="0"/>
              <a:t>Managing Livestock Waste</a:t>
            </a:r>
          </a:p>
          <a:p>
            <a:r>
              <a:rPr lang="en-US" dirty="0"/>
              <a:t>Drainage Water Management</a:t>
            </a:r>
          </a:p>
          <a:p>
            <a:r>
              <a:rPr lang="en-US" dirty="0"/>
              <a:t>Edge of Field (water) Monitoring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1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runoff?</a:t>
            </a:r>
          </a:p>
          <a:p>
            <a:endParaRPr lang="en-US" dirty="0"/>
          </a:p>
          <a:p>
            <a:r>
              <a:rPr lang="en-US" dirty="0"/>
              <a:t>What factors contribute to runoff?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Runoff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Runoff:</a:t>
            </a:r>
            <a:r>
              <a:rPr lang="en-US" dirty="0"/>
              <a:t> when rain hits saturated or impervious ground and flows overland downhill to a stream, lake, or watershed.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Influenced by:</a:t>
            </a:r>
          </a:p>
          <a:p>
            <a:r>
              <a:rPr lang="en-US" dirty="0"/>
              <a:t>Meteorological Factors</a:t>
            </a:r>
          </a:p>
          <a:p>
            <a:r>
              <a:rPr lang="en-US" dirty="0"/>
              <a:t>Physical Characteristics of the Land</a:t>
            </a:r>
          </a:p>
          <a:p>
            <a:r>
              <a:rPr lang="en-US" dirty="0"/>
              <a:t>Human Changes to the Landscape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Associated With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Problem?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Nutrient pollution is one of America’s most widespread, costly and challenging environmental problems.</a:t>
            </a:r>
          </a:p>
          <a:p>
            <a:pPr lvl="1"/>
            <a:r>
              <a:rPr lang="en-US" dirty="0"/>
              <a:t>Caused by excess nitrogen and phosphorus in the air and water.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Too much nutrients in soil, water, and air leads to environmental and human problems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Runoff in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Nitrogen and phosphorus are nutrients that are natural parts of aquatic ecosystems</a:t>
            </a:r>
          </a:p>
          <a:p>
            <a:pPr lvl="1"/>
            <a:r>
              <a:rPr lang="en-US" dirty="0"/>
              <a:t>Both support the growth of algae and aquatic plants, which provide food and habitat for fish, shellfish and smaller organisms that live in water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When too much of certain elements enters the ecosystems it can cause pollution in our water sources</a:t>
            </a:r>
          </a:p>
          <a:p>
            <a:pPr lvl="1"/>
            <a:r>
              <a:rPr lang="en-US" dirty="0"/>
              <a:t>Can cause algae to grow faster than an ecosystem can handle.</a:t>
            </a:r>
          </a:p>
          <a:p>
            <a:pPr lvl="2"/>
            <a:r>
              <a:rPr lang="en-US" dirty="0"/>
              <a:t>Large growths of algae are called </a:t>
            </a:r>
            <a:r>
              <a:rPr lang="en-US" b="1" dirty="0"/>
              <a:t>algal blooms</a:t>
            </a:r>
          </a:p>
          <a:p>
            <a:pPr lvl="2"/>
            <a:r>
              <a:rPr lang="en-US" dirty="0"/>
              <a:t>Algal booms can reduce or eliminate oxygen in the water, leading to illnesses in fish and the death of large numbers of fish.</a:t>
            </a:r>
          </a:p>
          <a:p>
            <a:pPr lvl="3"/>
            <a:r>
              <a:rPr lang="en-US" dirty="0"/>
              <a:t>Example: The Hypoxia in the Gulf of Mexico or Cape Cod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Most abundant element in the air we breathe</a:t>
            </a:r>
          </a:p>
          <a:p>
            <a:pPr lvl="0"/>
            <a:r>
              <a:rPr lang="en-US" dirty="0"/>
              <a:t>Nitrogen constitutes 78% of Earth's atmosphere and is part of all living tissues. </a:t>
            </a:r>
          </a:p>
          <a:p>
            <a:pPr lvl="0"/>
            <a:r>
              <a:rPr lang="en-US" dirty="0"/>
              <a:t>Vital to plant growth because it is a major component of photosynthesis</a:t>
            </a:r>
          </a:p>
          <a:p>
            <a:pPr lvl="0"/>
            <a:r>
              <a:rPr lang="en-US" dirty="0"/>
              <a:t>Commercial use of nitrogen is as a component to manufacture ammonia, used as fertilizer</a:t>
            </a:r>
          </a:p>
          <a:p>
            <a:pPr lvl="0"/>
            <a:r>
              <a:rPr lang="en-US" dirty="0"/>
              <a:t>Nitrogen molecules occur mainly in air. In water and soils nitrogen can be found as nitrates and nitrites.</a:t>
            </a:r>
          </a:p>
          <a:p>
            <a:pPr lvl="0"/>
            <a:r>
              <a:rPr lang="en-US" dirty="0"/>
              <a:t>In its gas form, nitrogen is colorless, odorless and generally considered as inert.</a:t>
            </a:r>
          </a:p>
          <a:p>
            <a:pPr lvl="0"/>
            <a:r>
              <a:rPr lang="en-US" dirty="0"/>
              <a:t>In its liquid form, nitrogen is also colorless and odorless, and looks similar to water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Helps plants capture and convert the sun's energy into useful plant compounds.</a:t>
            </a:r>
          </a:p>
          <a:p>
            <a:pPr lvl="0"/>
            <a:r>
              <a:rPr lang="en-US" dirty="0"/>
              <a:t>Is a vital component of DNA</a:t>
            </a:r>
          </a:p>
          <a:p>
            <a:pPr lvl="0"/>
            <a:r>
              <a:rPr lang="en-US" dirty="0"/>
              <a:t>Component of RNA, the compound that reads the DNA genetic code to build proteins and other compounds essential for plant structure, seed yield and genetic transfer.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Is essential for specific growth factors that include</a:t>
            </a:r>
          </a:p>
          <a:p>
            <a:pPr lvl="1"/>
            <a:r>
              <a:rPr lang="en-US" dirty="0"/>
              <a:t>Stimulated root development</a:t>
            </a:r>
          </a:p>
          <a:p>
            <a:pPr lvl="1"/>
            <a:r>
              <a:rPr lang="en-US" dirty="0"/>
              <a:t>Increased stalk and stem strength</a:t>
            </a:r>
          </a:p>
          <a:p>
            <a:pPr lvl="1"/>
            <a:r>
              <a:rPr lang="en-US" dirty="0"/>
              <a:t>Improved flower formation and seed production</a:t>
            </a:r>
          </a:p>
          <a:p>
            <a:pPr lvl="1"/>
            <a:r>
              <a:rPr lang="en-US" dirty="0"/>
              <a:t>More uniform and earlier crop maturity</a:t>
            </a:r>
          </a:p>
          <a:p>
            <a:pPr lvl="1"/>
            <a:r>
              <a:rPr lang="en-US" dirty="0"/>
              <a:t>Increased nitrogen N-fixing capacity of legumes</a:t>
            </a:r>
          </a:p>
          <a:p>
            <a:pPr lvl="1"/>
            <a:r>
              <a:rPr lang="en-US" dirty="0"/>
              <a:t>Improvements in crop quality</a:t>
            </a:r>
          </a:p>
          <a:p>
            <a:pPr lvl="1"/>
            <a:r>
              <a:rPr lang="en-US" dirty="0"/>
              <a:t>Increased resistances to plant diseases</a:t>
            </a:r>
          </a:p>
          <a:p>
            <a:pPr lvl="1"/>
            <a:r>
              <a:rPr lang="en-US" dirty="0"/>
              <a:t>Supports development throughout entire life cycle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Point source pollution:</a:t>
            </a:r>
            <a:r>
              <a:rPr lang="en-US" dirty="0"/>
              <a:t> A collective term for contaminants which originate from a specific point, such as an outfall pipe. Point sources are generally regulated by an NPDES permit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Nonpoint source pollution:</a:t>
            </a:r>
            <a:r>
              <a:rPr lang="en-US" dirty="0"/>
              <a:t> A collective term for contaminants which originate from diffuse sources, such as a farm field. Can not specifically determine where pollution is coming from.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165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698</TotalTime>
  <Words>926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Solutions to Runoff Management</vt:lpstr>
      <vt:lpstr>Review</vt:lpstr>
      <vt:lpstr>Runoff Review</vt:lpstr>
      <vt:lpstr>The Problem Associated With Runoff</vt:lpstr>
      <vt:lpstr>Nutrient Runoff in Water</vt:lpstr>
      <vt:lpstr>Nitrogen</vt:lpstr>
      <vt:lpstr>Phosphorus</vt:lpstr>
      <vt:lpstr>Phosphorus</vt:lpstr>
      <vt:lpstr>Sources of Runoff</vt:lpstr>
      <vt:lpstr>Sources of Runoff– Agriculture </vt:lpstr>
      <vt:lpstr>Sources of Runoff - Stormwater</vt:lpstr>
      <vt:lpstr>Sources of Runoff– Wastewater </vt:lpstr>
      <vt:lpstr>Sources of Runoff– Fossil Fuels</vt:lpstr>
      <vt:lpstr>Sources of Runoff– In and Around the Home</vt:lpstr>
      <vt:lpstr>Activity</vt:lpstr>
      <vt:lpstr>Ways to Reduce Runoff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Hannah Pagel</cp:lastModifiedBy>
  <cp:revision>25</cp:revision>
  <dcterms:created xsi:type="dcterms:W3CDTF">2017-03-15T15:26:13Z</dcterms:created>
  <dcterms:modified xsi:type="dcterms:W3CDTF">2017-05-16T13:49:47Z</dcterms:modified>
</cp:coreProperties>
</file>